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9" r:id="rId4"/>
    <p:sldId id="347" r:id="rId5"/>
    <p:sldId id="290" r:id="rId6"/>
    <p:sldId id="346" r:id="rId7"/>
    <p:sldId id="381" r:id="rId8"/>
    <p:sldId id="345" r:id="rId9"/>
    <p:sldId id="341" r:id="rId10"/>
    <p:sldId id="348" r:id="rId11"/>
    <p:sldId id="342" r:id="rId12"/>
    <p:sldId id="349" r:id="rId13"/>
    <p:sldId id="343" r:id="rId14"/>
    <p:sldId id="344" r:id="rId15"/>
    <p:sldId id="375" r:id="rId16"/>
    <p:sldId id="355" r:id="rId17"/>
    <p:sldId id="352" r:id="rId18"/>
    <p:sldId id="353" r:id="rId19"/>
    <p:sldId id="354" r:id="rId20"/>
    <p:sldId id="379" r:id="rId21"/>
    <p:sldId id="356" r:id="rId22"/>
    <p:sldId id="380" r:id="rId23"/>
    <p:sldId id="357" r:id="rId24"/>
    <p:sldId id="358" r:id="rId25"/>
    <p:sldId id="359" r:id="rId26"/>
    <p:sldId id="360" r:id="rId27"/>
    <p:sldId id="364" r:id="rId28"/>
    <p:sldId id="382" r:id="rId29"/>
    <p:sldId id="368" r:id="rId30"/>
    <p:sldId id="367" r:id="rId31"/>
    <p:sldId id="369" r:id="rId32"/>
    <p:sldId id="378" r:id="rId33"/>
    <p:sldId id="373" r:id="rId34"/>
    <p:sldId id="370" r:id="rId35"/>
    <p:sldId id="310" r:id="rId36"/>
    <p:sldId id="312" r:id="rId37"/>
    <p:sldId id="279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965659-FAC9-4665-B19F-D196BDEAE013}">
  <a:tblStyle styleId="{D7965659-FAC9-4665-B19F-D196BDEAE0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3971" autoAdjust="0"/>
  </p:normalViewPr>
  <p:slideViewPr>
    <p:cSldViewPr snapToGrid="0">
      <p:cViewPr varScale="1">
        <p:scale>
          <a:sx n="128" d="100"/>
          <a:sy n="128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5F0C-FF49-4783-909B-5F92D9EFE864}" type="datetimeFigureOut">
              <a:rPr lang="zh-TW" altLang="en-US" smtClean="0"/>
              <a:t>2021/1/21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7150F-769C-4062-9BC6-9EAEF26F3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78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745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58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5260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07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252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4958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945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9603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069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96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0208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8654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4083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607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9206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964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59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71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12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335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300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068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366983" y="1121308"/>
            <a:ext cx="7777018" cy="1662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Rad-Hard Designs by Automated Latching-Delay Assignment  and Time-Borrowable D-Flip-Flop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>
            <a:spLocks/>
          </p:cNvSpPr>
          <p:nvPr/>
        </p:nvSpPr>
        <p:spPr>
          <a:xfrm>
            <a:off x="1213469" y="3385137"/>
            <a:ext cx="668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/>
              <a:t>Dave Y.-W. Lin, John Z.-L. Tang,</a:t>
            </a:r>
            <a:r>
              <a:rPr lang="zh-TW" altLang="en-US" sz="1600" b="1" dirty="0"/>
              <a:t> </a:t>
            </a:r>
            <a:endParaRPr lang="en-US" altLang="zh-TW" sz="1600" b="1" dirty="0"/>
          </a:p>
          <a:p>
            <a:pPr algn="ctr"/>
            <a:r>
              <a:rPr lang="en-US" altLang="zh-TW" sz="1600" b="1" dirty="0"/>
              <a:t>Charles H.-P. Wen</a:t>
            </a:r>
            <a:endParaRPr lang="en-US" altLang="zh-TW" sz="1600" b="1" baseline="30000" dirty="0">
              <a:solidFill>
                <a:schemeClr val="tx1"/>
              </a:solidFill>
              <a:latin typeface="Arial" panose="020B0604020202020204" pitchFamily="34" charset="0"/>
              <a:ea typeface="Roboto Slab"/>
              <a:cs typeface="Arial" panose="020B0604020202020204" pitchFamily="34" charset="0"/>
              <a:sym typeface="Roboto Slab"/>
            </a:endParaRPr>
          </a:p>
          <a:p>
            <a:pPr algn="ctr"/>
            <a:r>
              <a:rPr lang="zh-TW" altLang="en-US" sz="1600" b="1" dirty="0"/>
              <a:t> </a:t>
            </a:r>
            <a:endParaRPr lang="en-US" altLang="zh-TW" sz="1600" b="1" dirty="0"/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1619891" y="3923746"/>
            <a:ext cx="590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Slab"/>
                <a:cs typeface="Arial" panose="020B0604020202020204" pitchFamily="34" charset="0"/>
                <a:sym typeface="Roboto Slab"/>
              </a:rPr>
              <a:t>Dept. of ECE , National </a:t>
            </a:r>
            <a:r>
              <a:rPr lang="en-US" altLang="zh-TW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Slab"/>
                <a:cs typeface="Arial" panose="020B0604020202020204" pitchFamily="34" charset="0"/>
                <a:sym typeface="Roboto Slab"/>
              </a:rPr>
              <a:t>Chiao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Slab"/>
                <a:cs typeface="Arial" panose="020B0604020202020204" pitchFamily="34" charset="0"/>
                <a:sym typeface="Roboto Slab"/>
              </a:rPr>
              <a:t> Tung University</a:t>
            </a:r>
          </a:p>
          <a:p>
            <a:pPr algn="ctr"/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Slab"/>
                <a:cs typeface="Arial" panose="020B0604020202020204" pitchFamily="34" charset="0"/>
                <a:sym typeface="Roboto Slab"/>
              </a:rPr>
              <a:t>Hsinchu, Taiwan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Previous work (7/7)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A93C7A-47CF-4C9E-9B11-74FCB02C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6" y="1140886"/>
            <a:ext cx="8236827" cy="32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</a:p>
          <a:p>
            <a:pPr lvl="0"/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sym typeface="Source Sans Pro"/>
              </a:rPr>
              <a:t>Introduction</a:t>
            </a:r>
            <a:endParaRPr lang="en-US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2914593"/>
            <a:ext cx="6937204" cy="115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Previous work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33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Objective </a:t>
            </a:r>
            <a:r>
              <a:rPr lang="en-US" altLang="zh-TW" sz="3600" dirty="0"/>
              <a:t>(1/2)</a:t>
            </a:r>
            <a:endParaRPr lang="en-US" altLang="zh-TW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ECF3BD6-7906-4677-AFA9-3F55F6C3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776" y="746844"/>
            <a:ext cx="3190308" cy="316776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3BCBD0D-468C-4856-BE8F-24377DC3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" y="1235229"/>
            <a:ext cx="2707832" cy="26572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0F22754-64D6-49CE-A975-575696C6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944" y="1235229"/>
            <a:ext cx="2707832" cy="26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Objective </a:t>
            </a:r>
            <a:r>
              <a:rPr lang="en-US" altLang="zh-TW" sz="3600" dirty="0"/>
              <a:t>(2/2)</a:t>
            </a:r>
            <a:endParaRPr lang="en-US" altLang="zh-TW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D3A021-9970-443B-A6C1-8869B7CC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54" y="1125020"/>
            <a:ext cx="6927892" cy="34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9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2.</a:t>
            </a:r>
          </a:p>
          <a:p>
            <a:pPr lvl="0"/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sym typeface="Source Sans Pro"/>
              </a:rPr>
              <a:t>Method</a:t>
            </a:r>
            <a:endParaRPr lang="en-US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2914593"/>
            <a:ext cx="6937204" cy="146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263238"/>
                </a:solidFill>
              </a:rPr>
              <a:t>Automated Latching-Delay Assignment (ALDA)</a:t>
            </a: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Time Borrowing D-Flip Flop (TBD-FF)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19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ALDA (1/8)</a:t>
            </a:r>
            <a:endParaRPr lang="en-US" altLang="zh-TW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D3A021-9970-443B-A6C1-8869B7CC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54" y="1125020"/>
            <a:ext cx="6927892" cy="34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ALDA </a:t>
            </a:r>
            <a:r>
              <a:rPr lang="en-US" altLang="zh-TW" sz="3600" dirty="0"/>
              <a:t>(2/8)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0030DE-5C27-41E8-91A1-4BF9C2E7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6" y="1319537"/>
            <a:ext cx="8606118" cy="283803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458A0D1-0602-4443-A7CA-6E2BB8B75880}"/>
              </a:ext>
            </a:extLst>
          </p:cNvPr>
          <p:cNvSpPr txBox="1"/>
          <p:nvPr/>
        </p:nvSpPr>
        <p:spPr>
          <a:xfrm>
            <a:off x="346966" y="4211242"/>
            <a:ext cx="65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SL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slack remaining on path I           </a:t>
            </a:r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lang="en-US" altLang="zh-TW" sz="1600" i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arrival time of critical path</a:t>
            </a:r>
            <a:endParaRPr lang="en-US" altLang="zh-TW" sz="1600" baseline="-25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regularization term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x</a:t>
            </a:r>
            <a:r>
              <a:rPr lang="en-US" altLang="zh-TW" sz="1600" i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sliding displacement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28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ALDA </a:t>
            </a:r>
            <a:r>
              <a:rPr lang="en-US" altLang="zh-TW" sz="3600" dirty="0"/>
              <a:t>(3/8)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81E5F5C-AD05-4FF8-B169-C39967AC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0" y="1010720"/>
            <a:ext cx="7643547" cy="35516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3D9EC05-228E-4F3B-9DB3-4DE168ABFE7E}"/>
              </a:ext>
            </a:extLst>
          </p:cNvPr>
          <p:cNvSpPr txBox="1"/>
          <p:nvPr/>
        </p:nvSpPr>
        <p:spPr>
          <a:xfrm>
            <a:off x="786150" y="4666103"/>
            <a:ext cx="6565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LD</a:t>
            </a:r>
            <a:r>
              <a:rPr lang="zh-TW" altLang="en-US" sz="1600" dirty="0">
                <a:latin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</a:t>
            </a:r>
            <a:r>
              <a:rPr lang="zh-TW" altLang="en-US" sz="1600" dirty="0">
                <a:latin typeface="Source Sans Pro" panose="020B0503030403020204" pitchFamily="34" charset="0"/>
              </a:rPr>
              <a:t> 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required latching delay (ex: 0.17ns)</a:t>
            </a:r>
            <a:endParaRPr lang="zh-TW" altLang="en-US" sz="1600" baseline="-250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1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ALDA </a:t>
            </a:r>
            <a:r>
              <a:rPr lang="en-US" altLang="zh-TW" sz="3600" dirty="0"/>
              <a:t>(4/8)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0FA86F-44F8-4689-A735-689701CC6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"/>
          <a:stretch/>
        </p:blipFill>
        <p:spPr>
          <a:xfrm>
            <a:off x="2135681" y="2683636"/>
            <a:ext cx="5124795" cy="166197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3211B78-A9A4-47AA-9906-A5BD2AE76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"/>
          <a:stretch/>
        </p:blipFill>
        <p:spPr>
          <a:xfrm>
            <a:off x="2135681" y="858772"/>
            <a:ext cx="4872637" cy="181814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87F2B5D-E1D3-4D71-82D8-C5A18350D786}"/>
              </a:ext>
            </a:extLst>
          </p:cNvPr>
          <p:cNvSpPr txBox="1"/>
          <p:nvPr/>
        </p:nvSpPr>
        <p:spPr>
          <a:xfrm>
            <a:off x="2113042" y="4338883"/>
            <a:ext cx="656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SL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slack remaining on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baseline="-25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regularization term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43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ALDA </a:t>
            </a:r>
            <a:r>
              <a:rPr lang="en-US" altLang="zh-TW" sz="3600" dirty="0"/>
              <a:t>(5/8)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844D49B-792F-45A5-9B5D-AE7A04CE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92" y="975308"/>
            <a:ext cx="7060566" cy="291464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C237B04-6A7F-4DE7-B110-A6A47CC310C5}"/>
              </a:ext>
            </a:extLst>
          </p:cNvPr>
          <p:cNvSpPr txBox="1"/>
          <p:nvPr/>
        </p:nvSpPr>
        <p:spPr>
          <a:xfrm>
            <a:off x="1272092" y="3839563"/>
            <a:ext cx="65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SL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slack remaining on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baseline="-25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regularization term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x</a:t>
            </a:r>
            <a:r>
              <a:rPr lang="en-US" altLang="zh-TW" sz="1600" i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sliding displacement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06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j-lt"/>
              </a:rPr>
              <a:t>Outline</a:t>
            </a:r>
            <a:endParaRPr sz="3600" dirty="0">
              <a:latin typeface="+mj-l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86150" y="1166277"/>
            <a:ext cx="3785850" cy="348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Introduction</a:t>
            </a:r>
            <a:r>
              <a:rPr lang="en-US" sz="2000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 work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Objective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altLang="zh-TW" sz="2400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Method</a:t>
            </a: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Automated Latching-Delay Assignment (ALDA)</a:t>
            </a: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 Borrowing D-Flip Flop (TBD-FF)</a:t>
            </a: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TW" sz="1800" b="1"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</a:pPr>
            <a:endParaRPr lang="en-US" altLang="zh-TW" sz="2000" b="1"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en-US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en-US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Google Shape;76;p13"/>
          <p:cNvSpPr txBox="1"/>
          <p:nvPr/>
        </p:nvSpPr>
        <p:spPr>
          <a:xfrm>
            <a:off x="4727811" y="1166277"/>
            <a:ext cx="3552244" cy="211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</a:t>
            </a:r>
            <a:r>
              <a:rPr lang="en-US" altLang="zh-TW" sz="2400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Experimental Results</a:t>
            </a:r>
          </a:p>
          <a:p>
            <a:pPr marL="342900" indent="-342900">
              <a:spcBef>
                <a:spcPts val="60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Timing performance</a:t>
            </a:r>
          </a:p>
          <a:p>
            <a:pPr marL="342900" indent="-342900">
              <a:spcBef>
                <a:spcPts val="60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Validate latching-delay precision of TBD-FF’s layout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Conclusion</a:t>
            </a:r>
            <a:endParaRPr lang="en-US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6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4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ALDA </a:t>
            </a:r>
            <a:r>
              <a:rPr lang="en-US" altLang="zh-TW" sz="3600" dirty="0"/>
              <a:t>(6/8)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0030DE-5C27-41E8-91A1-4BF9C2E7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6" y="1319537"/>
            <a:ext cx="8606118" cy="283803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4FCB629-8B96-4F06-9E79-5C7D9912686E}"/>
              </a:ext>
            </a:extLst>
          </p:cNvPr>
          <p:cNvSpPr txBox="1"/>
          <p:nvPr/>
        </p:nvSpPr>
        <p:spPr>
          <a:xfrm>
            <a:off x="346966" y="4211242"/>
            <a:ext cx="65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SL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slack remaining on path I           </a:t>
            </a:r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lang="en-US" altLang="zh-TW" sz="1600" i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arrival time of critical path</a:t>
            </a:r>
            <a:endParaRPr lang="en-US" altLang="zh-TW" sz="1600" baseline="-25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regularization term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x</a:t>
            </a:r>
            <a:r>
              <a:rPr lang="en-US" altLang="zh-TW" sz="1600" i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sliding displacement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4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ALDA </a:t>
            </a:r>
            <a:r>
              <a:rPr lang="en-US" altLang="zh-TW" sz="3600" dirty="0"/>
              <a:t>(7/8)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E28182-0CF5-45C4-9050-8BAA0C59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90" y="1020462"/>
            <a:ext cx="3680085" cy="315364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67D91D5-6E36-40A4-A548-7390DFB27320}"/>
              </a:ext>
            </a:extLst>
          </p:cNvPr>
          <p:cNvSpPr txBox="1"/>
          <p:nvPr/>
        </p:nvSpPr>
        <p:spPr>
          <a:xfrm>
            <a:off x="2585803" y="4088131"/>
            <a:ext cx="656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SL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slack remaining on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baseline="-25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altLang="zh-TW" sz="1600" i="1" baseline="-25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regularization term of path </a:t>
            </a:r>
            <a:r>
              <a:rPr lang="en-US" altLang="zh-TW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endParaRPr lang="en-US" altLang="zh-TW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x</a:t>
            </a:r>
            <a:r>
              <a:rPr lang="en-US" altLang="zh-TW" sz="1600" i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sliding displacement of path I</a:t>
            </a:r>
          </a:p>
          <a:p>
            <a:r>
              <a:rPr lang="en-US" altLang="zh-TW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lang="en-US" altLang="zh-TW" sz="1600" i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US" altLang="zh-TW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arrival time of critical path</a:t>
            </a:r>
          </a:p>
          <a:p>
            <a:r>
              <a:rPr lang="en-US" altLang="zh-TW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07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ALDA </a:t>
            </a:r>
            <a:r>
              <a:rPr lang="en-US" altLang="zh-TW" sz="3600" dirty="0"/>
              <a:t>(8/8)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A720C5-F70A-421C-8F88-3A8A3F30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31" y="2374237"/>
            <a:ext cx="5144828" cy="257241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1887C6C-192D-467A-9B3A-408EDB067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642" y="1010720"/>
            <a:ext cx="5144828" cy="12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2.</a:t>
            </a:r>
          </a:p>
          <a:p>
            <a:pPr lvl="0"/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sym typeface="Source Sans Pro"/>
              </a:rPr>
              <a:t>Method</a:t>
            </a:r>
            <a:endParaRPr lang="en-US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2914593"/>
            <a:ext cx="6937204" cy="146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Automated Latching-Delay Assignment (ALDA)</a:t>
            </a: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</a:rPr>
              <a:t>Time Borrowing D-Flip Flop (TBD-FF)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64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TBD-FF </a:t>
            </a:r>
            <a:r>
              <a:rPr lang="en-US" altLang="zh-TW" sz="3600" dirty="0"/>
              <a:t>(1/5)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C272347-79F3-439F-ACA9-0C243740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6" y="1235724"/>
            <a:ext cx="8054788" cy="34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TBD-FF </a:t>
            </a:r>
            <a:r>
              <a:rPr lang="en-US" altLang="zh-TW" sz="3600" dirty="0"/>
              <a:t>(2/5)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520E55-636E-49A2-A842-ABA6F8864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3" y="1103523"/>
            <a:ext cx="7416053" cy="3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8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TBD-FF </a:t>
            </a:r>
            <a:r>
              <a:rPr lang="en-US" altLang="zh-TW" sz="3600" dirty="0"/>
              <a:t>(3/5)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895605-DBAF-43CE-AE62-32E475565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94"/>
          <a:stretch/>
        </p:blipFill>
        <p:spPr>
          <a:xfrm>
            <a:off x="2597489" y="1183234"/>
            <a:ext cx="3949022" cy="36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70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TBD-FF </a:t>
            </a:r>
            <a:r>
              <a:rPr lang="en-US" altLang="zh-TW" sz="3600" dirty="0"/>
              <a:t>(4/5)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6DC51A-2B6F-4CDD-9E7F-A785257D2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3" y="1788720"/>
            <a:ext cx="8829534" cy="21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TBD-FF </a:t>
            </a:r>
            <a:r>
              <a:rPr lang="en-US" altLang="zh-TW" sz="3600" dirty="0"/>
              <a:t>(5/5)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DCFBFA-2190-4D53-8F2A-0C91D1AD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19" y="1264526"/>
            <a:ext cx="3368962" cy="36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3.</a:t>
            </a:r>
            <a:endParaRPr sz="6000" dirty="0">
              <a:solidFill>
                <a:schemeClr val="accent4"/>
              </a:solidFill>
            </a:endParaRPr>
          </a:p>
          <a:p>
            <a:pPr lvl="0"/>
            <a:r>
              <a:rPr lang="en-US" altLang="zh-TW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0"/>
            <a:ext cx="5832600" cy="1849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</a:rPr>
              <a:t>Timing performance</a:t>
            </a:r>
          </a:p>
          <a:p>
            <a:pPr marL="342900" indent="-342900">
              <a:spcBef>
                <a:spcPts val="60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Validate latching-delay precision of TBD-FF’s layout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8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</a:p>
          <a:p>
            <a:pPr lvl="0"/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sym typeface="Source Sans Pro"/>
              </a:rPr>
              <a:t>Introduction</a:t>
            </a:r>
            <a:endParaRPr lang="en-US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2914594"/>
            <a:ext cx="693720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263238"/>
                </a:solidFill>
              </a:rPr>
              <a:t>Previous work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Objective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Timing report (1/3)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016EC6-2FCA-4718-BA0F-486D398E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8" y="1325195"/>
            <a:ext cx="8953084" cy="24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7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Timing report </a:t>
            </a:r>
            <a:r>
              <a:rPr lang="en-US" altLang="zh-TW" sz="3600" dirty="0"/>
              <a:t>(2/3)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591EDD-D91E-4064-8411-370A846F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279" y="1010720"/>
            <a:ext cx="4467442" cy="40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0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Timing report </a:t>
            </a:r>
            <a:r>
              <a:rPr lang="en-US" altLang="zh-TW" sz="3600" dirty="0"/>
              <a:t>(3/3)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06304A-3B5B-4CD1-89E8-6A64A16D7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93" y="961555"/>
            <a:ext cx="4086214" cy="41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34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3.</a:t>
            </a:r>
            <a:endParaRPr sz="6000" dirty="0">
              <a:solidFill>
                <a:schemeClr val="accent4"/>
              </a:solidFill>
            </a:endParaRPr>
          </a:p>
          <a:p>
            <a:pPr lvl="0"/>
            <a:r>
              <a:rPr lang="en-US" altLang="zh-TW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0"/>
            <a:ext cx="5832600" cy="1849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Timing performance</a:t>
            </a:r>
          </a:p>
          <a:p>
            <a:pPr marL="342900" indent="-342900">
              <a:spcBef>
                <a:spcPts val="60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</a:rPr>
              <a:t>Validate latching-delay precision of TBD-FF’s layout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088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149" y="308120"/>
            <a:ext cx="7765739" cy="702600"/>
          </a:xfrm>
        </p:spPr>
        <p:txBody>
          <a:bodyPr/>
          <a:lstStyle/>
          <a:p>
            <a:r>
              <a:rPr lang="en-US" altLang="zh-TW" sz="3600" dirty="0">
                <a:latin typeface="+mj-lt"/>
              </a:rPr>
              <a:t>Validate latching-delay precision</a:t>
            </a:r>
            <a:endParaRPr lang="zh-TW" altLang="en-US" sz="36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8705D9E-BFC6-4B3C-A919-082207E2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53" y="1010720"/>
            <a:ext cx="5674293" cy="40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37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4.</a:t>
            </a:r>
            <a:endParaRPr sz="6000" dirty="0">
              <a:solidFill>
                <a:schemeClr val="accent4"/>
              </a:solidFill>
            </a:endParaRPr>
          </a:p>
          <a:p>
            <a:pPr lvl="0"/>
            <a:r>
              <a:rPr lang="en-US" altLang="zh-TW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1459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045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Conclusion</a:t>
            </a:r>
            <a:endParaRPr lang="zh-TW" altLang="en-US" sz="3600" dirty="0">
              <a:latin typeface="+mj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6150" y="1261700"/>
            <a:ext cx="7779626" cy="3573600"/>
          </a:xfrm>
        </p:spPr>
        <p:txBody>
          <a:bodyPr/>
          <a:lstStyle/>
          <a:p>
            <a:pPr algn="just">
              <a:buClr>
                <a:schemeClr val="bg2"/>
              </a:buClr>
            </a:pPr>
            <a:r>
              <a:rPr lang="en-US" altLang="zh-TW" dirty="0">
                <a:latin typeface="+mj-lt"/>
              </a:rPr>
              <a:t>Detect the </a:t>
            </a:r>
            <a:r>
              <a:rPr lang="en-US" altLang="zh-TW" dirty="0">
                <a:solidFill>
                  <a:srgbClr val="FF0000"/>
                </a:solidFill>
                <a:latin typeface="+mj-lt"/>
              </a:rPr>
              <a:t>soft error</a:t>
            </a:r>
            <a:r>
              <a:rPr lang="en-US" altLang="zh-TW" dirty="0">
                <a:latin typeface="+mj-lt"/>
              </a:rPr>
              <a:t> and use time borrowing to reduce the timing overhead due to the delay value.</a:t>
            </a:r>
          </a:p>
          <a:p>
            <a:pPr lvl="1">
              <a:buClr>
                <a:schemeClr val="bg2"/>
              </a:buClr>
            </a:pPr>
            <a:r>
              <a:rPr lang="en-US" altLang="zh-TW" dirty="0">
                <a:latin typeface="+mj-lt"/>
              </a:rPr>
              <a:t>ALDA: get configuration of all flip-flop</a:t>
            </a:r>
          </a:p>
          <a:p>
            <a:pPr lvl="1">
              <a:buClr>
                <a:schemeClr val="bg2"/>
              </a:buClr>
            </a:pPr>
            <a:r>
              <a:rPr lang="en-US" altLang="zh-TW" dirty="0">
                <a:latin typeface="+mj-lt"/>
              </a:rPr>
              <a:t>TBD-FF: use </a:t>
            </a:r>
            <a:r>
              <a:rPr lang="en-US" altLang="zh-TW" dirty="0" err="1">
                <a:solidFill>
                  <a:srgbClr val="FF0000"/>
                </a:solidFill>
                <a:latin typeface="+mj-lt"/>
              </a:rPr>
              <a:t>λ</a:t>
            </a:r>
            <a:r>
              <a:rPr lang="en-US" altLang="zh-TW" baseline="-25000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zh-TW" baseline="-25000" dirty="0">
                <a:latin typeface="+mj-lt"/>
              </a:rPr>
              <a:t> </a:t>
            </a:r>
            <a:r>
              <a:rPr lang="en-US" altLang="zh-TW" dirty="0">
                <a:latin typeface="+mj-lt"/>
              </a:rPr>
              <a:t>and </a:t>
            </a:r>
            <a:r>
              <a:rPr lang="en-US" altLang="zh-TW" dirty="0" err="1">
                <a:solidFill>
                  <a:srgbClr val="FF0000"/>
                </a:solidFill>
                <a:latin typeface="+mj-lt"/>
              </a:rPr>
              <a:t>λ</a:t>
            </a:r>
            <a:r>
              <a:rPr lang="en-US" altLang="zh-TW" baseline="-25000" dirty="0" err="1">
                <a:solidFill>
                  <a:srgbClr val="FF0000"/>
                </a:solidFill>
                <a:latin typeface="+mj-lt"/>
              </a:rPr>
              <a:t>CK</a:t>
            </a:r>
            <a:r>
              <a:rPr lang="en-US" altLang="zh-TW" dirty="0">
                <a:latin typeface="+mj-lt"/>
              </a:rPr>
              <a:t> to slide the window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latin typeface="+mj-lt"/>
              </a:rPr>
              <a:t>The timing overhead of Benchmark circuits (&gt;8K) can be reduced to </a:t>
            </a:r>
            <a:r>
              <a:rPr lang="en-US" altLang="zh-TW" dirty="0">
                <a:solidFill>
                  <a:srgbClr val="FF0000"/>
                </a:solidFill>
                <a:latin typeface="+mj-lt"/>
              </a:rPr>
              <a:t>0% </a:t>
            </a:r>
            <a:r>
              <a:rPr lang="en-US" altLang="zh-TW" dirty="0">
                <a:latin typeface="+mj-lt"/>
              </a:rPr>
              <a:t>by our method.  </a:t>
            </a:r>
          </a:p>
          <a:p>
            <a:pPr>
              <a:buClr>
                <a:schemeClr val="bg2"/>
              </a:buClr>
            </a:pPr>
            <a:endParaRPr lang="en-US" altLang="zh-TW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044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7245626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>
              <a:buNone/>
            </a:pPr>
            <a:r>
              <a:rPr lang="en-US" dirty="0"/>
              <a:t>chungli.eed08g@nctu.edu.tw</a:t>
            </a:r>
            <a:endParaRPr dirty="0"/>
          </a:p>
        </p:txBody>
      </p:sp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Previous work – Delay Latching(1/7)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ED4B0A-7689-4B93-944C-CEEA1BB3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47" y="1010720"/>
            <a:ext cx="6422506" cy="40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Previous work </a:t>
            </a:r>
            <a:r>
              <a:rPr lang="en-US" altLang="zh-TW" sz="3600" dirty="0"/>
              <a:t>–</a:t>
            </a:r>
            <a:r>
              <a:rPr lang="en-US" altLang="zh-TW" sz="3600" dirty="0">
                <a:latin typeface="+mj-lt"/>
              </a:rPr>
              <a:t> BISER (2/7)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67D2ED5-B427-4F71-B724-28AA2323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4" y="1794725"/>
            <a:ext cx="8119412" cy="24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Previous work – TPM-FF (3/7)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D6DC34-D0DA-4055-89FD-3EA56BB4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20" y="1670919"/>
            <a:ext cx="8074959" cy="24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Previous work (4/7)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AA7843-F2C3-42A8-9D84-F390991D7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7" y="1655648"/>
            <a:ext cx="8649325" cy="23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Previous work (5/7)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1AF543-7E22-4803-8E34-417F39D6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0" y="1252774"/>
            <a:ext cx="7571701" cy="341895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13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Previous work (6/7)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6A0D1E-1E1E-4062-814A-3FCBEBC5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65" y="1623733"/>
            <a:ext cx="7392070" cy="26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8962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27708</TotalTime>
  <Words>519</Words>
  <Application>Microsoft Office PowerPoint</Application>
  <PresentationFormat>如螢幕大小 (16:9)</PresentationFormat>
  <Paragraphs>136</Paragraphs>
  <Slides>37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1" baseType="lpstr">
      <vt:lpstr>Roboto Slab</vt:lpstr>
      <vt:lpstr>Arial</vt:lpstr>
      <vt:lpstr>Source Sans Pro</vt:lpstr>
      <vt:lpstr>Cordelia template</vt:lpstr>
      <vt:lpstr>Rad-Hard Designs by Automated Latching-Delay Assignment  and Time-Borrowable D-Flip-Flop</vt:lpstr>
      <vt:lpstr>Outline</vt:lpstr>
      <vt:lpstr>1. Introduction</vt:lpstr>
      <vt:lpstr>Previous work – Delay Latching(1/7)</vt:lpstr>
      <vt:lpstr>Previous work – BISER (2/7)</vt:lpstr>
      <vt:lpstr>Previous work – TPM-FF (3/7)</vt:lpstr>
      <vt:lpstr>Previous work (4/7)</vt:lpstr>
      <vt:lpstr>Previous work (5/7)</vt:lpstr>
      <vt:lpstr>Previous work (6/7)</vt:lpstr>
      <vt:lpstr>Previous work (7/7)</vt:lpstr>
      <vt:lpstr>1. Introduction</vt:lpstr>
      <vt:lpstr>Objective (1/2)</vt:lpstr>
      <vt:lpstr>Objective (2/2)</vt:lpstr>
      <vt:lpstr>2. Method</vt:lpstr>
      <vt:lpstr>ALDA (1/8)</vt:lpstr>
      <vt:lpstr>ALDA (2/8)</vt:lpstr>
      <vt:lpstr>ALDA (3/8)</vt:lpstr>
      <vt:lpstr>ALDA (4/8)</vt:lpstr>
      <vt:lpstr>ALDA (5/8)</vt:lpstr>
      <vt:lpstr>ALDA (6/8)</vt:lpstr>
      <vt:lpstr>ALDA (7/8)</vt:lpstr>
      <vt:lpstr>ALDA (8/8)</vt:lpstr>
      <vt:lpstr>2. Method</vt:lpstr>
      <vt:lpstr>TBD-FF (1/5)</vt:lpstr>
      <vt:lpstr>TBD-FF (2/5)</vt:lpstr>
      <vt:lpstr>TBD-FF (3/5)</vt:lpstr>
      <vt:lpstr>TBD-FF (4/5)</vt:lpstr>
      <vt:lpstr>TBD-FF (5/5)</vt:lpstr>
      <vt:lpstr>3. Experiment</vt:lpstr>
      <vt:lpstr>Timing report (1/3)</vt:lpstr>
      <vt:lpstr>Timing report (2/3)</vt:lpstr>
      <vt:lpstr>Timing report (3/3)</vt:lpstr>
      <vt:lpstr>3. Experiment</vt:lpstr>
      <vt:lpstr>Validate latching-delay precision</vt:lpstr>
      <vt:lpstr>4. Conclusion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cia</dc:creator>
  <cp:lastModifiedBy>CIA</cp:lastModifiedBy>
  <cp:revision>267</cp:revision>
  <dcterms:modified xsi:type="dcterms:W3CDTF">2021-01-22T00:44:33Z</dcterms:modified>
</cp:coreProperties>
</file>